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Outfit Extra Bold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90E26F-8D34-4F41-ABE6-3B000D5A05C1}" v="6" dt="2025-11-14T14:30:42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ька В" userId="21dba446f9600cc2" providerId="LiveId" clId="{5D15527C-2A66-4C31-AD1F-17889B224606}"/>
    <pc:docChg chg="undo custSel modSld sldOrd">
      <pc:chgData name="Олька В" userId="21dba446f9600cc2" providerId="LiveId" clId="{5D15527C-2A66-4C31-AD1F-17889B224606}" dt="2025-11-14T14:35:50.326" v="154" actId="255"/>
      <pc:docMkLst>
        <pc:docMk/>
      </pc:docMkLst>
      <pc:sldChg chg="modSp mod ord">
        <pc:chgData name="Олька В" userId="21dba446f9600cc2" providerId="LiveId" clId="{5D15527C-2A66-4C31-AD1F-17889B224606}" dt="2025-11-14T14:35:50.326" v="154" actId="255"/>
        <pc:sldMkLst>
          <pc:docMk/>
          <pc:sldMk cId="0" sldId="258"/>
        </pc:sldMkLst>
        <pc:spChg chg="mod">
          <ac:chgData name="Олька В" userId="21dba446f9600cc2" providerId="LiveId" clId="{5D15527C-2A66-4C31-AD1F-17889B224606}" dt="2025-11-14T14:33:03.466" v="148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Олька В" userId="21dba446f9600cc2" providerId="LiveId" clId="{5D15527C-2A66-4C31-AD1F-17889B224606}" dt="2025-11-14T14:35:50.326" v="154" actId="255"/>
          <ac:spMkLst>
            <pc:docMk/>
            <pc:sldMk cId="0" sldId="258"/>
            <ac:spMk id="4" creationId="{00000000-0000-0000-0000-000000000000}"/>
          </ac:spMkLst>
        </pc:spChg>
        <pc:spChg chg="mod">
          <ac:chgData name="Олька В" userId="21dba446f9600cc2" providerId="LiveId" clId="{5D15527C-2A66-4C31-AD1F-17889B224606}" dt="2025-11-14T14:32:16.719" v="118" actId="255"/>
          <ac:spMkLst>
            <pc:docMk/>
            <pc:sldMk cId="0" sldId="258"/>
            <ac:spMk id="5" creationId="{00000000-0000-0000-0000-000000000000}"/>
          </ac:spMkLst>
        </pc:spChg>
        <pc:spChg chg="mod">
          <ac:chgData name="Олька В" userId="21dba446f9600cc2" providerId="LiveId" clId="{5D15527C-2A66-4C31-AD1F-17889B224606}" dt="2025-11-14T14:31:19.037" v="102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Олька В" userId="21dba446f9600cc2" providerId="LiveId" clId="{5D15527C-2A66-4C31-AD1F-17889B224606}" dt="2025-11-14T14:31:43.662" v="105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Олька В" userId="21dba446f9600cc2" providerId="LiveId" clId="{5D15527C-2A66-4C31-AD1F-17889B224606}" dt="2025-11-14T14:30:55.256" v="98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Олька В" userId="21dba446f9600cc2" providerId="LiveId" clId="{5D15527C-2A66-4C31-AD1F-17889B224606}" dt="2025-11-14T14:31:31.556" v="103" actId="1076"/>
          <ac:spMkLst>
            <pc:docMk/>
            <pc:sldMk cId="0" sldId="258"/>
            <ac:spMk id="16" creationId="{00000000-0000-0000-0000-000000000000}"/>
          </ac:spMkLst>
        </pc:spChg>
        <pc:spChg chg="mod">
          <ac:chgData name="Олька В" userId="21dba446f9600cc2" providerId="LiveId" clId="{5D15527C-2A66-4C31-AD1F-17889B224606}" dt="2025-11-14T14:31:13.321" v="101" actId="1076"/>
          <ac:spMkLst>
            <pc:docMk/>
            <pc:sldMk cId="0" sldId="258"/>
            <ac:spMk id="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16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6805" y="2903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Western Polyarchies</a:t>
            </a:r>
            <a:endParaRPr lang="en-US" sz="5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46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Today, I'll explore Western polyarchies, a concept defining modern democratic systems across numerous Western nations. These systems offer citizens the power to elect their leaders through free and fair processes, safeguarding individual rights and freedoms.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98BF620E-CE3F-923B-C0B1-AAD659D232A2}"/>
              </a:ext>
            </a:extLst>
          </p:cNvPr>
          <p:cNvSpPr/>
          <p:nvPr/>
        </p:nvSpPr>
        <p:spPr>
          <a:xfrm>
            <a:off x="349842" y="724176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Vaganova Olga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Group </a:t>
            </a:r>
            <a:r>
              <a:rPr lang="ru-RU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№ 3834101/30309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5025" y="2864525"/>
            <a:ext cx="6160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 Path Towards Liberty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While not without their imperfections, these systems provide ample opportunities for citizens to actively influence their governments and enjoy a high degree of personal liberty. They continue to evolve, striving for greater fairness and stability.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7233" y="3760410"/>
            <a:ext cx="76122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Thank  you for your atention!</a:t>
            </a:r>
            <a:endParaRPr lang="en-US" sz="6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F1E7A9-7A4E-47F0-42C0-D6691D10B187}"/>
              </a:ext>
            </a:extLst>
          </p:cNvPr>
          <p:cNvSpPr/>
          <p:nvPr/>
        </p:nvSpPr>
        <p:spPr>
          <a:xfrm>
            <a:off x="12026097" y="7535118"/>
            <a:ext cx="2604303" cy="694481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D60C74A8-EB54-CDD8-47A8-D22CE79831E1}"/>
              </a:ext>
            </a:extLst>
          </p:cNvPr>
          <p:cNvSpPr/>
          <p:nvPr/>
        </p:nvSpPr>
        <p:spPr>
          <a:xfrm>
            <a:off x="349842" y="724176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Vaganova Olga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Group </a:t>
            </a:r>
            <a:r>
              <a:rPr lang="ru-RU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№ 3834101/30309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4606290" y="2133552"/>
            <a:ext cx="519088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Historical Background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89" y="2970518"/>
            <a:ext cx="13090939" cy="123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Western polyarchies has deep historical roots. </a:t>
            </a:r>
          </a:p>
          <a:p>
            <a:pPr>
              <a:lnSpc>
                <a:spcPts val="2850"/>
              </a:lnSpc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began to grow in Europe during the Enlightenment in the 17th and 18th centuries.</a:t>
            </a:r>
          </a:p>
        </p:txBody>
      </p:sp>
      <p:sp>
        <p:nvSpPr>
          <p:cNvPr id="6" name="Shape 3"/>
          <p:cNvSpPr/>
          <p:nvPr/>
        </p:nvSpPr>
        <p:spPr>
          <a:xfrm>
            <a:off x="793790" y="4027170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793790" y="399669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5"/>
          <p:cNvSpPr/>
          <p:nvPr/>
        </p:nvSpPr>
        <p:spPr>
          <a:xfrm>
            <a:off x="3657540" y="368700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1614" y="3891082"/>
            <a:ext cx="272177" cy="27217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51084" y="4487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United States Constitution (1787)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51084" y="4925139"/>
            <a:ext cx="61202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introduced separation of powers and checks and balances, which became key features of many later polyarchies.</a:t>
            </a:r>
          </a:p>
        </p:txBody>
      </p:sp>
      <p:sp>
        <p:nvSpPr>
          <p:cNvPr id="12" name="Shape 8"/>
          <p:cNvSpPr/>
          <p:nvPr/>
        </p:nvSpPr>
        <p:spPr>
          <a:xfrm>
            <a:off x="7428548" y="3996690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9"/>
          <p:cNvSpPr/>
          <p:nvPr/>
        </p:nvSpPr>
        <p:spPr>
          <a:xfrm>
            <a:off x="7428548" y="3996690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0"/>
          <p:cNvSpPr/>
          <p:nvPr/>
        </p:nvSpPr>
        <p:spPr>
          <a:xfrm>
            <a:off x="10292298" y="368700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6371" y="3891082"/>
            <a:ext cx="272177" cy="27217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85842" y="4487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French Revolution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685721" y="486657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major step was the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French Revolution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promoted ideas of equality, citizenship, and political participation.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2195"/>
            <a:ext cx="502408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Where Are They Found?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27933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Primarily, Western polyarchies are prevalent in Western Europe, North America, and Australia. However, similar political characteristics can be observed in various other countries globally, reflecting a shared commitment to democratic principles.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98609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6514624" y="4220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Global Reach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4624" y="471094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Beyond traditional Western strongholds.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553509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6514624" y="57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Shared Ideals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14624" y="625994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Commitment to democratic governance.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B263EE8-D255-A140-E9CD-C8ADBB89343D}"/>
              </a:ext>
            </a:extLst>
          </p:cNvPr>
          <p:cNvSpPr/>
          <p:nvPr/>
        </p:nvSpPr>
        <p:spPr>
          <a:xfrm>
            <a:off x="12026097" y="7535118"/>
            <a:ext cx="2604303" cy="694481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5825"/>
            <a:ext cx="589026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Safeguarding Civil Liberties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529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 crucial aspect of Western polyarchies is the robust protection of individual freedoms, ensuring citizens feel secure and respected.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633918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028224" y="5868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Freedom of Speech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635877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right to express thoughts and ideas without censorship.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5633918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5451396" y="5868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Freedom of Religion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51396" y="635877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liberty to practice any faith, or none, without interference.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640133" y="5633918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9874568" y="5868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Right to Fair Trial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74568" y="635877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Ensuring justice and due process for all citizens.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EB0AE8F-385D-B54B-3246-9975F18A0CF0}"/>
              </a:ext>
            </a:extLst>
          </p:cNvPr>
          <p:cNvSpPr/>
          <p:nvPr/>
        </p:nvSpPr>
        <p:spPr>
          <a:xfrm>
            <a:off x="12026097" y="7535118"/>
            <a:ext cx="2604303" cy="694481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959" y="65710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Limited Government &amp; Separation of Powers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4919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Western polyarchies embrace the concept of limited government, preventing overreach and concentrating power by dividing authority among distinct branches.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042053"/>
            <a:ext cx="7556421" cy="198251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8622" y="4290419"/>
            <a:ext cx="184024" cy="1840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702755" y="4649265"/>
            <a:ext cx="1266082" cy="207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Executive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702755" y="4915179"/>
            <a:ext cx="1266082" cy="496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Oversees the implementation of laws and policies.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0941" y="4290419"/>
            <a:ext cx="184023" cy="18402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565073" y="4649265"/>
            <a:ext cx="1266083" cy="207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Legislature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565073" y="4915179"/>
            <a:ext cx="1266083" cy="496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Responsible for creating and enacting new laws.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53259" y="4290419"/>
            <a:ext cx="184024" cy="18402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427391" y="4649265"/>
            <a:ext cx="1266082" cy="207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Judiciary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0427391" y="4915179"/>
            <a:ext cx="1266082" cy="496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Interprets laws and administers justice accordingly.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2289709" y="4649265"/>
            <a:ext cx="1266083" cy="207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Public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2289709" y="4915179"/>
            <a:ext cx="1266083" cy="496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The citizens who participate in the governance process.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280190" y="62797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This institutional division prevents abuses and maintains a balanced political system, fostering accountability and transparency.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7CF5A0-15DE-E060-C041-5D39D934B282}"/>
              </a:ext>
            </a:extLst>
          </p:cNvPr>
          <p:cNvSpPr/>
          <p:nvPr/>
        </p:nvSpPr>
        <p:spPr>
          <a:xfrm>
            <a:off x="12026097" y="7535118"/>
            <a:ext cx="2604303" cy="694481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7747"/>
            <a:ext cx="63423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Checks and Balances in Action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4831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To further ensure no single branch of government becomes overly dominant, many Western polyarchies employ sophisticated systems of checks and balances.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053840"/>
            <a:ext cx="30125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Bicameral Parliaments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634984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Two legislative houses collaborate in the law-making process, ensuring thorough scrutiny and representation.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42721" y="4053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Federal Systems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42721" y="4634984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Power is distributed among national, regional, and local governments, allowing for diverse governance tailored to local needs.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1F00BCF-29B6-F1D7-9EEB-A1BFA7BE231C}"/>
              </a:ext>
            </a:extLst>
          </p:cNvPr>
          <p:cNvSpPr/>
          <p:nvPr/>
        </p:nvSpPr>
        <p:spPr>
          <a:xfrm>
            <a:off x="12026097" y="7535118"/>
            <a:ext cx="2604303" cy="694481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101729" y="2159853"/>
            <a:ext cx="759321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Economic Freedom &amp; Social Welfare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9631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 key characteristic of these systems is the support for market economies, coupled with a commitment to social provisions.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35811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1028224" y="38155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4002643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8224" y="472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Market Economy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28224" y="52132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Businesses operate freely, and individuals make their own economic choices, driving innovation and growth.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428548" y="3581162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Shape 8"/>
          <p:cNvSpPr/>
          <p:nvPr/>
        </p:nvSpPr>
        <p:spPr>
          <a:xfrm>
            <a:off x="7662982" y="38155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0148" y="4002643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62982" y="472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Social Services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662982" y="52132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Governments often provide essential services such as healthcare and education, ensuring citizen well-being.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56"/>
            <a:ext cx="14630400" cy="8229600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93790" y="188511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Diversity in Practice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7922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While sharing foundational elements, each Western polyarchy possesses unique traditions and political cultures.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048941" y="3410307"/>
            <a:ext cx="30480" cy="2316004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1273612" y="365021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5"/>
          <p:cNvSpPr/>
          <p:nvPr/>
        </p:nvSpPr>
        <p:spPr>
          <a:xfrm>
            <a:off x="763310" y="34255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831771" y="35400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2183011" y="34881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Majority Rule Focus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183011" y="3978593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Some systems prioritise decisions reflecting the will of the largest group.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273612" y="503503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793790" y="4795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886183" y="49093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2183011" y="4872990"/>
            <a:ext cx="3446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Inclusive Decision-Making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183011" y="536340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Others strive to involve a broad spectrum of societal groups in governance.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93790" y="59814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Despite these variations, the overarching goal remains consistent: to foster fair, stable, and participatory political systems.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0000"/>
            </a:srgbClr>
          </a:solidFill>
          <a:ln/>
        </p:spPr>
        <p:txBody>
          <a:bodyPr/>
          <a:lstStyle/>
          <a:p>
            <a:endParaRPr lang="ru-RU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455539"/>
            <a:ext cx="46367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The Enduring Promise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3626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Western polyarchies, with their blend of free elections, individual rights, separation of powers, and economic freedom, represent a sophisticated approach to governance.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43632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4477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Free Elections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343632"/>
            <a:ext cx="6521410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42014" y="4477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Individual Rights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58847"/>
            <a:ext cx="6521410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20604" y="6192917"/>
            <a:ext cx="2851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Separation of Powers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058847"/>
            <a:ext cx="6521410" cy="90725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42014" y="6192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Economic Freedom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633</Words>
  <Application>Microsoft Office PowerPoint</Application>
  <PresentationFormat>Произвольный</PresentationFormat>
  <Paragraphs>79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Times New Roman</vt:lpstr>
      <vt:lpstr>Outfit Extra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4</cp:revision>
  <dcterms:created xsi:type="dcterms:W3CDTF">2025-11-14T13:40:38Z</dcterms:created>
  <dcterms:modified xsi:type="dcterms:W3CDTF">2025-11-14T14:35:56Z</dcterms:modified>
</cp:coreProperties>
</file>